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Quattrocen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ji6Ugx25gRDRmHdYClA6lrKEW1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33" Type="http://schemas.openxmlformats.org/officeDocument/2006/relationships/font" Target="fonts/QuattrocentoSans-italic.fntdata"/><Relationship Id="rId10" Type="http://schemas.openxmlformats.org/officeDocument/2006/relationships/slide" Target="slides/slide6.xml"/><Relationship Id="rId32" Type="http://schemas.openxmlformats.org/officeDocument/2006/relationships/font" Target="fonts/QuattrocentoSans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Quattrocento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5b7b68750_0_9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5b7b68750_0_9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1e5b7b68750_0_9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5f2d05e26_0_5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g1e5f2d05e26_0_5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e5f2d05e26_0_5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5f2d05e26_0_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5f2d05e26_0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e5f2d05e26_0_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5f2d05e26_0_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1e5f2d05e26_0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e5f2d05e26_0_1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6ab994d14_0_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g1e6ab994d14_0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1e6ab994d14_0_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5f2d05e26_0_2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1e5f2d05e26_0_2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1e5f2d05e26_0_2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5f2d05e26_0_3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1e5f2d05e26_0_3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1e5f2d05e26_0_3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6ab994d14_0_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6ab994d14_0_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e6ab994d14_0_1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6ab994d14_0_2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g1e6ab994d14_0_2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1e6ab994d14_0_2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6ab994d14_0_4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g1e6ab994d14_0_4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e6ab994d14_0_4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6ab994d14_0_3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g1e6ab994d14_0_3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1e6ab994d14_0_3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5f2d05e26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5f2d05e26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1e5f2d05e26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6ab994d14_0_2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6ab994d14_0_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e6ab994d14_0_2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6ab994d14_0_6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g1e6ab994d14_0_6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1e6ab994d14_0_6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6ab994d14_0_7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g1e6ab994d14_0_7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1e6ab994d14_0_7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5b7b68750_0_11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1e5b7b68750_0_1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g1e5b7b68750_0_11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e0d592569_1_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g1de0d592569_1_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1de0d592569_1_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5b7b68750_0_15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g1e5b7b68750_0_15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e5b7b68750_0_15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5b7b68750_0_18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1e5b7b68750_0_1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e5b7b68750_0_18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5f2d05e26_0_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5f2d05e26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e5f2d05e26_0_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5f2d05e26_0_4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1e5f2d05e26_0_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e5f2d05e26_0_4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e5b7b68750_0_49"/>
          <p:cNvSpPr/>
          <p:nvPr/>
        </p:nvSpPr>
        <p:spPr>
          <a:xfrm>
            <a:off x="107600" y="3534800"/>
            <a:ext cx="119769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1e5b7b68750_0_49"/>
          <p:cNvSpPr txBox="1"/>
          <p:nvPr>
            <p:ph type="ctrTitle"/>
          </p:nvPr>
        </p:nvSpPr>
        <p:spPr>
          <a:xfrm>
            <a:off x="647833" y="352633"/>
            <a:ext cx="10911600" cy="196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6" name="Google Shape;16;g1e5b7b68750_0_49"/>
          <p:cNvSpPr txBox="1"/>
          <p:nvPr>
            <p:ph idx="1" type="subTitle"/>
          </p:nvPr>
        </p:nvSpPr>
        <p:spPr>
          <a:xfrm>
            <a:off x="647833" y="2317433"/>
            <a:ext cx="10911600" cy="114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7" name="Google Shape;17;g1e5b7b68750_0_49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e5b7b68750_0_87"/>
          <p:cNvSpPr/>
          <p:nvPr/>
        </p:nvSpPr>
        <p:spPr>
          <a:xfrm>
            <a:off x="107600" y="3534800"/>
            <a:ext cx="119769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1e5b7b68750_0_87"/>
          <p:cNvSpPr txBox="1"/>
          <p:nvPr>
            <p:ph hasCustomPrompt="1" type="title"/>
          </p:nvPr>
        </p:nvSpPr>
        <p:spPr>
          <a:xfrm>
            <a:off x="415600" y="990668"/>
            <a:ext cx="11360700" cy="26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g1e5b7b68750_0_87"/>
          <p:cNvSpPr txBox="1"/>
          <p:nvPr>
            <p:ph idx="1" type="body"/>
          </p:nvPr>
        </p:nvSpPr>
        <p:spPr>
          <a:xfrm>
            <a:off x="415600" y="3793576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g1e5b7b68750_0_87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5b7b68750_0_92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e5b7b68750_0_54"/>
          <p:cNvSpPr/>
          <p:nvPr/>
        </p:nvSpPr>
        <p:spPr>
          <a:xfrm>
            <a:off x="107600" y="3534800"/>
            <a:ext cx="119769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g1e5b7b68750_0_54"/>
          <p:cNvSpPr txBox="1"/>
          <p:nvPr>
            <p:ph type="title"/>
          </p:nvPr>
        </p:nvSpPr>
        <p:spPr>
          <a:xfrm>
            <a:off x="647833" y="2286000"/>
            <a:ext cx="10911600" cy="104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g1e5b7b68750_0_54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e5b7b68750_0_58"/>
          <p:cNvSpPr txBox="1"/>
          <p:nvPr>
            <p:ph type="title"/>
          </p:nvPr>
        </p:nvSpPr>
        <p:spPr>
          <a:xfrm>
            <a:off x="415600" y="593367"/>
            <a:ext cx="11360700" cy="83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" name="Google Shape;24;g1e5b7b68750_0_5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5" name="Google Shape;25;g1e5b7b68750_0_58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e5b7b68750_0_62"/>
          <p:cNvSpPr txBox="1"/>
          <p:nvPr>
            <p:ph type="title"/>
          </p:nvPr>
        </p:nvSpPr>
        <p:spPr>
          <a:xfrm>
            <a:off x="415600" y="593367"/>
            <a:ext cx="11360700" cy="83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g1e5b7b68750_0_6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g1e5b7b68750_0_62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g1e5b7b68750_0_62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e5b7b68750_0_67"/>
          <p:cNvSpPr txBox="1"/>
          <p:nvPr>
            <p:ph type="title"/>
          </p:nvPr>
        </p:nvSpPr>
        <p:spPr>
          <a:xfrm>
            <a:off x="415600" y="593367"/>
            <a:ext cx="11360700" cy="83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3" name="Google Shape;33;g1e5b7b68750_0_67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e5b7b68750_0_70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e5b7b68750_0_7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e5b7b68750_0_70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5b7b68750_0_74"/>
          <p:cNvSpPr txBox="1"/>
          <p:nvPr>
            <p:ph type="title"/>
          </p:nvPr>
        </p:nvSpPr>
        <p:spPr>
          <a:xfrm>
            <a:off x="653667" y="701800"/>
            <a:ext cx="74721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g1e5b7b68750_0_74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e5b7b68750_0_77"/>
          <p:cNvSpPr/>
          <p:nvPr/>
        </p:nvSpPr>
        <p:spPr>
          <a:xfrm>
            <a:off x="6182400" y="107600"/>
            <a:ext cx="5901900" cy="66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g1e5b7b68750_0_77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g1e5b7b68750_0_77"/>
          <p:cNvSpPr txBox="1"/>
          <p:nvPr>
            <p:ph type="title"/>
          </p:nvPr>
        </p:nvSpPr>
        <p:spPr>
          <a:xfrm>
            <a:off x="354000" y="1575600"/>
            <a:ext cx="5393700" cy="2044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45" name="Google Shape;45;g1e5b7b68750_0_77"/>
          <p:cNvSpPr txBox="1"/>
          <p:nvPr>
            <p:ph idx="1" type="subTitle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g1e5b7b68750_0_77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1e5b7b68750_0_77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5b7b68750_0_84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/>
        </p:txBody>
      </p:sp>
      <p:sp>
        <p:nvSpPr>
          <p:cNvPr id="50" name="Google Shape;50;g1e5b7b68750_0_84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e5b7b68750_0_45"/>
          <p:cNvSpPr txBox="1"/>
          <p:nvPr>
            <p:ph type="title"/>
          </p:nvPr>
        </p:nvSpPr>
        <p:spPr>
          <a:xfrm>
            <a:off x="415600" y="593367"/>
            <a:ext cx="1136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g1e5b7b68750_0_4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Char char="●"/>
              <a:defRPr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○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■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●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○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■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●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○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■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" name="Google Shape;12;g1e5b7b68750_0_45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5b7b68750_0_94"/>
          <p:cNvSpPr txBox="1"/>
          <p:nvPr>
            <p:ph type="ctrTitle"/>
          </p:nvPr>
        </p:nvSpPr>
        <p:spPr>
          <a:xfrm>
            <a:off x="647833" y="352633"/>
            <a:ext cx="10911600" cy="196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IDEIAS PROJETO PI2</a:t>
            </a:r>
            <a:endParaRPr/>
          </a:p>
        </p:txBody>
      </p:sp>
      <p:sp>
        <p:nvSpPr>
          <p:cNvPr id="64" name="Google Shape;64;g1e5b7b68750_0_94"/>
          <p:cNvSpPr txBox="1"/>
          <p:nvPr>
            <p:ph idx="1" type="subTitle"/>
          </p:nvPr>
        </p:nvSpPr>
        <p:spPr>
          <a:xfrm>
            <a:off x="647833" y="2317433"/>
            <a:ext cx="10911600" cy="114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Mateus Salgado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5f2d05e26_0_58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COMUNICAÇÃO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6" name="Google Shape;156;g1e5f2d05e2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925" y="1888550"/>
            <a:ext cx="3964250" cy="39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e5f2d05e26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250" y="2089325"/>
            <a:ext cx="3401899" cy="340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5f2d05e26_0_6"/>
          <p:cNvSpPr txBox="1"/>
          <p:nvPr>
            <p:ph type="ctrTitle"/>
          </p:nvPr>
        </p:nvSpPr>
        <p:spPr>
          <a:xfrm>
            <a:off x="640208" y="891558"/>
            <a:ext cx="10911600" cy="196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OBSERVADOR MEDIDOR DE TENSÃO E CORRENTE DO PROTOCOLO PoE</a:t>
            </a:r>
            <a:endParaRPr/>
          </a:p>
        </p:txBody>
      </p:sp>
      <p:sp>
        <p:nvSpPr>
          <p:cNvPr id="164" name="Google Shape;164;g1e5f2d05e26_0_6"/>
          <p:cNvSpPr txBox="1"/>
          <p:nvPr>
            <p:ph idx="1" type="subTitle"/>
          </p:nvPr>
        </p:nvSpPr>
        <p:spPr>
          <a:xfrm>
            <a:off x="647833" y="2317433"/>
            <a:ext cx="10911600" cy="114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5f2d05e26_0_18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Pontos: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" name="Google Shape;171;g1e5f2d05e26_0_18"/>
          <p:cNvSpPr txBox="1"/>
          <p:nvPr/>
        </p:nvSpPr>
        <p:spPr>
          <a:xfrm>
            <a:off x="454375" y="2050000"/>
            <a:ext cx="86544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Medição de tensão e corrente entregue ao PD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Informação de modo de entrega do PoE Modo A ou Modo B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Informação de tempo alimentando o PD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Opção de interromper alimentação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6ab994d14_0_6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Ideia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8" name="Google Shape;178;g1e6ab994d1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125" y="3581975"/>
            <a:ext cx="6073751" cy="28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e6ab994d14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553923" y="374253"/>
            <a:ext cx="2963124" cy="527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5f2d05e26_0_25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MEDIR TENSÃO E CORRENTE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6" name="Google Shape;186;g1e5f2d05e2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675" y="2134550"/>
            <a:ext cx="3341500" cy="36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e5f2d05e26_0_25"/>
          <p:cNvPicPr preferRelativeResize="0"/>
          <p:nvPr/>
        </p:nvPicPr>
        <p:blipFill rotWithShape="1">
          <a:blip r:embed="rId4">
            <a:alphaModFix/>
          </a:blip>
          <a:srcRect b="57206" l="70678" r="12770" t="0"/>
          <a:stretch/>
        </p:blipFill>
        <p:spPr>
          <a:xfrm>
            <a:off x="7101025" y="2092262"/>
            <a:ext cx="2779300" cy="34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5f2d05e26_0_36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COMUNICAÇÃO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4" name="Google Shape;194;g1e5f2d05e2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925" y="1888550"/>
            <a:ext cx="3964250" cy="39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e5f2d05e26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250" y="2089325"/>
            <a:ext cx="3401899" cy="340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6ab994d14_0_14"/>
          <p:cNvSpPr txBox="1"/>
          <p:nvPr>
            <p:ph type="ctrTitle"/>
          </p:nvPr>
        </p:nvSpPr>
        <p:spPr>
          <a:xfrm>
            <a:off x="647833" y="352633"/>
            <a:ext cx="10911600" cy="196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Buggy seguidor de linha</a:t>
            </a:r>
            <a:endParaRPr/>
          </a:p>
        </p:txBody>
      </p:sp>
      <p:sp>
        <p:nvSpPr>
          <p:cNvPr id="202" name="Google Shape;202;g1e6ab994d14_0_14"/>
          <p:cNvSpPr txBox="1"/>
          <p:nvPr>
            <p:ph idx="1" type="subTitle"/>
          </p:nvPr>
        </p:nvSpPr>
        <p:spPr>
          <a:xfrm>
            <a:off x="647833" y="2317433"/>
            <a:ext cx="10911600" cy="114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6ab994d14_0_26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Carrinho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9" name="Google Shape;209;g1e6ab994d14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175" y="1681660"/>
            <a:ext cx="8123628" cy="456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6ab994d14_0_40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Carrinho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6" name="Google Shape;216;g1e6ab994d1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75" y="2096840"/>
            <a:ext cx="5035751" cy="32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e6ab994d14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00" y="1428060"/>
            <a:ext cx="6213607" cy="4569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6ab994d14_0_34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Funcionalidades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4" name="Google Shape;224;g1e6ab994d14_0_34"/>
          <p:cNvSpPr txBox="1"/>
          <p:nvPr/>
        </p:nvSpPr>
        <p:spPr>
          <a:xfrm>
            <a:off x="507750" y="2261350"/>
            <a:ext cx="608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Modo seguidor de linha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Controle por controle infravermelho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Sensores de desvio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Buzina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5f2d05e26_0_0"/>
          <p:cNvSpPr txBox="1"/>
          <p:nvPr>
            <p:ph type="ctrTitle"/>
          </p:nvPr>
        </p:nvSpPr>
        <p:spPr>
          <a:xfrm>
            <a:off x="647833" y="352633"/>
            <a:ext cx="10911600" cy="196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Teste Automatizado de IPERF3 com interface para resultados</a:t>
            </a:r>
            <a:endParaRPr/>
          </a:p>
        </p:txBody>
      </p:sp>
      <p:sp>
        <p:nvSpPr>
          <p:cNvPr id="71" name="Google Shape;71;g1e5f2d05e26_0_0"/>
          <p:cNvSpPr txBox="1"/>
          <p:nvPr>
            <p:ph idx="1" type="subTitle"/>
          </p:nvPr>
        </p:nvSpPr>
        <p:spPr>
          <a:xfrm>
            <a:off x="647833" y="2317433"/>
            <a:ext cx="10911600" cy="114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6ab994d14_0_20"/>
          <p:cNvSpPr txBox="1"/>
          <p:nvPr>
            <p:ph type="ctrTitle"/>
          </p:nvPr>
        </p:nvSpPr>
        <p:spPr>
          <a:xfrm>
            <a:off x="647833" y="352633"/>
            <a:ext cx="10911600" cy="196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Estufa Hidropônica inteligenete</a:t>
            </a:r>
            <a:endParaRPr/>
          </a:p>
        </p:txBody>
      </p:sp>
      <p:sp>
        <p:nvSpPr>
          <p:cNvPr id="231" name="Google Shape;231;g1e6ab994d14_0_20"/>
          <p:cNvSpPr txBox="1"/>
          <p:nvPr>
            <p:ph idx="1" type="subTitle"/>
          </p:nvPr>
        </p:nvSpPr>
        <p:spPr>
          <a:xfrm>
            <a:off x="647833" y="2317433"/>
            <a:ext cx="10911600" cy="114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6ab994d14_0_63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Funcionamento e Esboço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8" name="Google Shape;238;g1e6ab994d14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400" y="1957513"/>
            <a:ext cx="5227800" cy="386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e6ab994d14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100" y="1375213"/>
            <a:ext cx="4845800" cy="50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6ab994d14_0_74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Funcionamento e Esboço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6" name="Google Shape;246;g1e6ab994d14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800" y="1441575"/>
            <a:ext cx="41719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e6ab994d14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513" y="3671175"/>
            <a:ext cx="42005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e6ab994d14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550" y="1381751"/>
            <a:ext cx="4602775" cy="51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5b7b68750_0_115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IPERF3 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" name="Google Shape;78;g1e5b7b68750_0_115"/>
          <p:cNvSpPr txBox="1"/>
          <p:nvPr/>
        </p:nvSpPr>
        <p:spPr>
          <a:xfrm>
            <a:off x="442800" y="1578275"/>
            <a:ext cx="5135700" cy="4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/>
              <a:t>Client e Server: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-f  	Formato das informações: Kbits, Mbits, KBytes, MBytes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-h 	Ajuda – Mostrará todas as opções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-i n   Exibe o status a cada n segundos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-o &lt;filename&gt; Salva o resultado ou mensagem de erro em um arquivo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-p 	Especifica a porta a ser utilizada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-u 	Define o uso do UDP, ao invés do TCP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-v 	Mostra a versão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-s 	Inicia o Iperf como Servidor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-c 	Inicia o Iperf como Cliente (client)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-d 	Para fazer o teste bidirecional simultaneamente (dualtest)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-b 	Especifica a banda a ser utilizada (bandwith)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-n 	Número de byte para transmissão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-r 	Para fazer o teste bidirecional sendo um lado de cada vez (tradoff)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-t 	Tempo de transmissão (default 10 segundos)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g1e5b7b68750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800" y="553950"/>
            <a:ext cx="4657725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e5b7b68750_0_115"/>
          <p:cNvSpPr txBox="1"/>
          <p:nvPr/>
        </p:nvSpPr>
        <p:spPr>
          <a:xfrm>
            <a:off x="6572825" y="3981450"/>
            <a:ext cx="51357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TCP/IP: DNS, BOOTP, DHCP.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Protocolos de serviços para o usuário: FTP, </a:t>
            </a:r>
            <a:r>
              <a:rPr lang="en-US">
                <a:highlight>
                  <a:schemeClr val="accent6"/>
                </a:highlight>
              </a:rPr>
              <a:t>HTTP</a:t>
            </a:r>
            <a:r>
              <a:rPr lang="en-US"/>
              <a:t>, Telnet, SMTP, POP3, IMAP, TFTP, NFS, NIS, LPR, LPD, ICQ, RealAudio, Gopher, Archie, Finger, SNMP e outros.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e0d592569_1_9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Teste</a:t>
            </a: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Manual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7" name="Google Shape;87;g1de0d592569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143562" y="3858612"/>
            <a:ext cx="1309324" cy="32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de0d592569_1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700" y="4519953"/>
            <a:ext cx="2733389" cy="20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de0d592569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066187" y="3858612"/>
            <a:ext cx="1309324" cy="32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1de0d592569_1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7700" y="168450"/>
            <a:ext cx="3845925" cy="45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1de0d592569_1_9"/>
          <p:cNvPicPr preferRelativeResize="0"/>
          <p:nvPr/>
        </p:nvPicPr>
        <p:blipFill rotWithShape="1">
          <a:blip r:embed="rId6">
            <a:alphaModFix/>
          </a:blip>
          <a:srcRect b="59231" l="0" r="0" t="0"/>
          <a:stretch/>
        </p:blipFill>
        <p:spPr>
          <a:xfrm rot="10799996">
            <a:off x="2055103" y="3804926"/>
            <a:ext cx="2475324" cy="100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de0d592569_1_9"/>
          <p:cNvPicPr preferRelativeResize="0"/>
          <p:nvPr/>
        </p:nvPicPr>
        <p:blipFill rotWithShape="1">
          <a:blip r:embed="rId6">
            <a:alphaModFix/>
          </a:blip>
          <a:srcRect b="59231" l="0" r="0" t="0"/>
          <a:stretch/>
        </p:blipFill>
        <p:spPr>
          <a:xfrm rot="10799996">
            <a:off x="5059478" y="3867476"/>
            <a:ext cx="2475324" cy="1009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g1de0d592569_1_9"/>
          <p:cNvCxnSpPr/>
          <p:nvPr/>
        </p:nvCxnSpPr>
        <p:spPr>
          <a:xfrm flipH="1" rot="10800000">
            <a:off x="2422925" y="3809800"/>
            <a:ext cx="1759200" cy="8700"/>
          </a:xfrm>
          <a:prstGeom prst="straightConnector1">
            <a:avLst/>
          </a:prstGeom>
          <a:noFill/>
          <a:ln cap="flat" cmpd="sng" w="76200">
            <a:solidFill>
              <a:srgbClr val="3851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g1de0d592569_1_9"/>
          <p:cNvCxnSpPr/>
          <p:nvPr/>
        </p:nvCxnSpPr>
        <p:spPr>
          <a:xfrm>
            <a:off x="5422750" y="3886475"/>
            <a:ext cx="1750500" cy="8400"/>
          </a:xfrm>
          <a:prstGeom prst="straightConnector1">
            <a:avLst/>
          </a:prstGeom>
          <a:noFill/>
          <a:ln cap="flat" cmpd="sng" w="76200">
            <a:solidFill>
              <a:srgbClr val="3851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g1de0d592569_1_9"/>
          <p:cNvSpPr txBox="1"/>
          <p:nvPr/>
        </p:nvSpPr>
        <p:spPr>
          <a:xfrm>
            <a:off x="442800" y="1537263"/>
            <a:ext cx="5135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iperf –s</a:t>
            </a:r>
            <a:br>
              <a:rPr lang="en-US" sz="1800"/>
            </a:br>
            <a:r>
              <a:rPr lang="en-US" sz="1800"/>
              <a:t>iperf –c 10.10.8.75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6" name="Google Shape;96;g1de0d592569_1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5649" y="1129701"/>
            <a:ext cx="2231125" cy="2231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g1de0d592569_1_9"/>
          <p:cNvGrpSpPr/>
          <p:nvPr/>
        </p:nvGrpSpPr>
        <p:grpSpPr>
          <a:xfrm>
            <a:off x="2055094" y="2689238"/>
            <a:ext cx="5502270" cy="1009187"/>
            <a:chOff x="2055094" y="2689238"/>
            <a:chExt cx="5502270" cy="1009187"/>
          </a:xfrm>
        </p:grpSpPr>
        <p:cxnSp>
          <p:nvCxnSpPr>
            <p:cNvPr id="98" name="Google Shape;98;g1de0d592569_1_9"/>
            <p:cNvCxnSpPr/>
            <p:nvPr/>
          </p:nvCxnSpPr>
          <p:spPr>
            <a:xfrm flipH="1" rot="10800000">
              <a:off x="2422925" y="2689238"/>
              <a:ext cx="4783800" cy="26700"/>
            </a:xfrm>
            <a:prstGeom prst="straightConnector1">
              <a:avLst/>
            </a:prstGeom>
            <a:noFill/>
            <a:ln cap="flat" cmpd="sng" w="76200">
              <a:solidFill>
                <a:srgbClr val="3851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99" name="Google Shape;99;g1de0d592569_1_9"/>
            <p:cNvPicPr preferRelativeResize="0"/>
            <p:nvPr/>
          </p:nvPicPr>
          <p:blipFill rotWithShape="1">
            <a:blip r:embed="rId6">
              <a:alphaModFix/>
            </a:blip>
            <a:srcRect b="59230" l="67334" r="0" t="0"/>
            <a:stretch/>
          </p:blipFill>
          <p:spPr>
            <a:xfrm rot="10800000">
              <a:off x="2055094" y="2689275"/>
              <a:ext cx="808575" cy="1009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g1de0d592569_1_9"/>
            <p:cNvPicPr preferRelativeResize="0"/>
            <p:nvPr/>
          </p:nvPicPr>
          <p:blipFill rotWithShape="1">
            <a:blip r:embed="rId6">
              <a:alphaModFix/>
            </a:blip>
            <a:srcRect b="59230" l="0" r="71343" t="0"/>
            <a:stretch/>
          </p:blipFill>
          <p:spPr>
            <a:xfrm rot="10800000">
              <a:off x="6848014" y="2689275"/>
              <a:ext cx="709350" cy="100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998" y="1983601"/>
            <a:ext cx="2102150" cy="21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700" y="4519953"/>
            <a:ext cx="2733389" cy="20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0100" y="297425"/>
            <a:ext cx="3507026" cy="415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/>
          <p:cNvPicPr preferRelativeResize="0"/>
          <p:nvPr/>
        </p:nvPicPr>
        <p:blipFill rotWithShape="1">
          <a:blip r:embed="rId6">
            <a:alphaModFix/>
          </a:blip>
          <a:srcRect b="59231" l="0" r="0" t="0"/>
          <a:stretch/>
        </p:blipFill>
        <p:spPr>
          <a:xfrm rot="10799996">
            <a:off x="2055103" y="3804926"/>
            <a:ext cx="2475324" cy="100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/>
          <p:cNvPicPr preferRelativeResize="0"/>
          <p:nvPr/>
        </p:nvPicPr>
        <p:blipFill rotWithShape="1">
          <a:blip r:embed="rId6">
            <a:alphaModFix/>
          </a:blip>
          <a:srcRect b="59231" l="0" r="0" t="0"/>
          <a:stretch/>
        </p:blipFill>
        <p:spPr>
          <a:xfrm rot="10799996">
            <a:off x="5059478" y="3867476"/>
            <a:ext cx="2475324" cy="1009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6"/>
          <p:cNvCxnSpPr/>
          <p:nvPr/>
        </p:nvCxnSpPr>
        <p:spPr>
          <a:xfrm flipH="1" rot="10800000">
            <a:off x="2422925" y="3809800"/>
            <a:ext cx="1759200" cy="8700"/>
          </a:xfrm>
          <a:prstGeom prst="straightConnector1">
            <a:avLst/>
          </a:prstGeom>
          <a:noFill/>
          <a:ln cap="flat" cmpd="sng" w="76200">
            <a:solidFill>
              <a:srgbClr val="3851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6"/>
          <p:cNvCxnSpPr/>
          <p:nvPr/>
        </p:nvCxnSpPr>
        <p:spPr>
          <a:xfrm>
            <a:off x="5422750" y="3886475"/>
            <a:ext cx="1750500" cy="8400"/>
          </a:xfrm>
          <a:prstGeom prst="straightConnector1">
            <a:avLst/>
          </a:prstGeom>
          <a:noFill/>
          <a:ln cap="flat" cmpd="sng" w="76200">
            <a:solidFill>
              <a:srgbClr val="38519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64174" y="1269426"/>
            <a:ext cx="2538878" cy="220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44725" y="4451038"/>
            <a:ext cx="4537498" cy="25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4575" y="4377075"/>
            <a:ext cx="4537498" cy="25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Teste</a:t>
            </a: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Automatizado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6" name="Google Shape;116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4175" y="1554975"/>
            <a:ext cx="3737168" cy="21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5b7b68750_0_156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3" name="Google Shape;123;g1e5b7b68750_0_156"/>
          <p:cNvSpPr txBox="1"/>
          <p:nvPr/>
        </p:nvSpPr>
        <p:spPr>
          <a:xfrm>
            <a:off x="442800" y="2069450"/>
            <a:ext cx="4956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protocolo HTTP define oito métodos (GET, HEAD, POST, PUT, DELETE, TRACE, OPTIONS e CONNECT) que indicam a ação a ser realizada no recurso especificado. Conforme Bastos e Ladeiras, o método determina o que o servidor deve fazer com o URL fornecido no momento da requisição de um recurso.</a:t>
            </a:r>
            <a:endParaRPr/>
          </a:p>
        </p:txBody>
      </p:sp>
      <p:pic>
        <p:nvPicPr>
          <p:cNvPr id="124" name="Google Shape;124;g1e5b7b68750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511" y="1142025"/>
            <a:ext cx="6059839" cy="45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e5b7b68750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050" y="4110179"/>
            <a:ext cx="3319049" cy="171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5b7b68750_0_182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Streamlit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2" name="Google Shape;132;g1e5b7b68750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525" y="1775275"/>
            <a:ext cx="9916951" cy="46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5f2d05e26_0_12"/>
          <p:cNvSpPr txBox="1"/>
          <p:nvPr>
            <p:ph type="ctrTitle"/>
          </p:nvPr>
        </p:nvSpPr>
        <p:spPr>
          <a:xfrm>
            <a:off x="647833" y="352633"/>
            <a:ext cx="10911600" cy="196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RELÓGIO DIGITAL DESPERTADOR COM INFORMAÇÕES CLIMÁTICAS</a:t>
            </a:r>
            <a:endParaRPr/>
          </a:p>
        </p:txBody>
      </p:sp>
      <p:sp>
        <p:nvSpPr>
          <p:cNvPr id="139" name="Google Shape;139;g1e5f2d05e26_0_12"/>
          <p:cNvSpPr txBox="1"/>
          <p:nvPr>
            <p:ph idx="1" type="subTitle"/>
          </p:nvPr>
        </p:nvSpPr>
        <p:spPr>
          <a:xfrm>
            <a:off x="647833" y="2317433"/>
            <a:ext cx="10911600" cy="114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5f2d05e26_0_45"/>
          <p:cNvSpPr/>
          <p:nvPr/>
        </p:nvSpPr>
        <p:spPr>
          <a:xfrm>
            <a:off x="442800" y="210960"/>
            <a:ext cx="62166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COMPONENTES</a:t>
            </a:r>
            <a:endParaRPr b="1" i="1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6" name="Google Shape;146;g1e5f2d05e26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100" y="1637500"/>
            <a:ext cx="3225675" cy="32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e5f2d05e26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7873" y="210952"/>
            <a:ext cx="3654674" cy="365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e5f2d05e26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705" y="3341525"/>
            <a:ext cx="4905951" cy="32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e5f2d05e26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1250" y="4100350"/>
            <a:ext cx="2841850" cy="214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2023-03-06T12:44:37Z</dcterms:created>
  <dc:creator>Iana Krug Giacomini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  <property fmtid="{D5CDD505-2E9C-101B-9397-08002B2CF9AE}" pid="12" name="KSOProductBuildVer">
    <vt:lpwstr>1033-11.1.0.10976</vt:lpwstr>
  </property>
</Properties>
</file>